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7" r:id="rId2"/>
    <p:sldId id="283" r:id="rId3"/>
    <p:sldId id="288" r:id="rId4"/>
    <p:sldId id="289" r:id="rId5"/>
    <p:sldId id="290" r:id="rId6"/>
    <p:sldId id="291" r:id="rId7"/>
    <p:sldId id="292" r:id="rId8"/>
    <p:sldId id="293" r:id="rId9"/>
    <p:sldId id="294" r:id="rId10"/>
    <p:sldId id="287" r:id="rId11"/>
    <p:sldId id="295" r:id="rId12"/>
    <p:sldId id="296" r:id="rId13"/>
    <p:sldId id="297" r:id="rId14"/>
    <p:sldId id="305" r:id="rId15"/>
    <p:sldId id="298" r:id="rId16"/>
    <p:sldId id="299" r:id="rId17"/>
    <p:sldId id="302" r:id="rId18"/>
    <p:sldId id="303" r:id="rId19"/>
    <p:sldId id="304" r:id="rId20"/>
    <p:sldId id="306" r:id="rId21"/>
    <p:sldId id="307" r:id="rId22"/>
    <p:sldId id="26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1" autoAdjust="0"/>
    <p:restoredTop sz="91453" autoAdjust="0"/>
  </p:normalViewPr>
  <p:slideViewPr>
    <p:cSldViewPr>
      <p:cViewPr varScale="1">
        <p:scale>
          <a:sx n="107" d="100"/>
          <a:sy n="107" d="100"/>
        </p:scale>
        <p:origin x="-173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9200F7-2663-4C1B-9D76-243C85BF6EB1}" type="datetimeFigureOut">
              <a:rPr lang="en-US" smtClean="0"/>
              <a:t>6/22/2011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701661-4DE9-47F5-B558-EF10122B8200}" type="slidenum">
              <a:rPr lang="en-US" smtClean="0"/>
              <a:t>‹#›</a:t>
            </a:fld>
            <a:endParaRPr lang="en-US"/>
          </a:p>
        </p:txBody>
      </p:sp>
    </p:spTree>
    <p:extLst>
      <p:ext uri="{BB962C8B-B14F-4D97-AF65-F5344CB8AC3E}">
        <p14:creationId xmlns:p14="http://schemas.microsoft.com/office/powerpoint/2010/main" val="1769465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a:t>
            </a:r>
            <a:r>
              <a:rPr lang="en-US" baseline="0" dirty="0" smtClean="0"/>
              <a:t> index can be a single page, if the entire table is under 8k in size it is possible for the table to fit within a single 8k page</a:t>
            </a:r>
            <a:endParaRPr lang="en-US" dirty="0"/>
          </a:p>
        </p:txBody>
      </p:sp>
      <p:sp>
        <p:nvSpPr>
          <p:cNvPr id="4" name="Slide Number Placeholder 3"/>
          <p:cNvSpPr>
            <a:spLocks noGrp="1"/>
          </p:cNvSpPr>
          <p:nvPr>
            <p:ph type="sldNum" sz="quarter" idx="10"/>
          </p:nvPr>
        </p:nvSpPr>
        <p:spPr/>
        <p:txBody>
          <a:bodyPr/>
          <a:lstStyle/>
          <a:p>
            <a:fld id="{3C701661-4DE9-47F5-B558-EF10122B8200}" type="slidenum">
              <a:rPr lang="en-US" smtClean="0"/>
              <a:t>5</a:t>
            </a:fld>
            <a:endParaRPr lang="en-US"/>
          </a:p>
        </p:txBody>
      </p:sp>
    </p:spTree>
    <p:extLst>
      <p:ext uri="{BB962C8B-B14F-4D97-AF65-F5344CB8AC3E}">
        <p14:creationId xmlns:p14="http://schemas.microsoft.com/office/powerpoint/2010/main" val="38207070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257B97C-E448-4B3B-942D-EDDFC69CC4B6}"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Talk very briefly about this page,</a:t>
            </a:r>
            <a:r>
              <a:rPr lang="en-US" baseline="0" dirty="0" smtClean="0"/>
              <a:t> then move to the next page where we talk about each level.</a:t>
            </a:r>
            <a:endParaRPr lang="en-US" dirty="0"/>
          </a:p>
        </p:txBody>
      </p:sp>
      <p:sp>
        <p:nvSpPr>
          <p:cNvPr id="4" name="Slide Number Placeholder 3"/>
          <p:cNvSpPr>
            <a:spLocks noGrp="1"/>
          </p:cNvSpPr>
          <p:nvPr>
            <p:ph type="sldNum" sz="quarter" idx="10"/>
          </p:nvPr>
        </p:nvSpPr>
        <p:spPr/>
        <p:txBody>
          <a:bodyPr/>
          <a:lstStyle/>
          <a:p>
            <a:fld id="{3C701661-4DE9-47F5-B558-EF10122B8200}" type="slidenum">
              <a:rPr lang="en-US" smtClean="0"/>
              <a:t>6</a:t>
            </a:fld>
            <a:endParaRPr lang="en-US"/>
          </a:p>
        </p:txBody>
      </p:sp>
    </p:spTree>
    <p:extLst>
      <p:ext uri="{BB962C8B-B14F-4D97-AF65-F5344CB8AC3E}">
        <p14:creationId xmlns:p14="http://schemas.microsoft.com/office/powerpoint/2010/main" val="514604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Notice that no reference is made to the slot</a:t>
            </a:r>
            <a:r>
              <a:rPr lang="en-US" baseline="0" dirty="0" smtClean="0"/>
              <a:t> id.  This isn’t needed at each row within this page contains a reference to the first row in the child pages.</a:t>
            </a:r>
            <a:endParaRPr lang="en-US" dirty="0"/>
          </a:p>
        </p:txBody>
      </p:sp>
      <p:sp>
        <p:nvSpPr>
          <p:cNvPr id="4" name="Slide Number Placeholder 3"/>
          <p:cNvSpPr>
            <a:spLocks noGrp="1"/>
          </p:cNvSpPr>
          <p:nvPr>
            <p:ph type="sldNum" sz="quarter" idx="10"/>
          </p:nvPr>
        </p:nvSpPr>
        <p:spPr/>
        <p:txBody>
          <a:bodyPr/>
          <a:lstStyle/>
          <a:p>
            <a:fld id="{3C701661-4DE9-47F5-B558-EF10122B8200}" type="slidenum">
              <a:rPr lang="en-US" smtClean="0"/>
              <a:t>9</a:t>
            </a:fld>
            <a:endParaRPr lang="en-US"/>
          </a:p>
        </p:txBody>
      </p:sp>
    </p:spTree>
    <p:extLst>
      <p:ext uri="{BB962C8B-B14F-4D97-AF65-F5344CB8AC3E}">
        <p14:creationId xmlns:p14="http://schemas.microsoft.com/office/powerpoint/2010/main" val="1644123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Notice that no reference is made to the slot</a:t>
            </a:r>
            <a:r>
              <a:rPr lang="en-US" baseline="0" dirty="0" smtClean="0"/>
              <a:t> id.  This isn’t needed at each row within this page contains a reference to the first row in the child pages.</a:t>
            </a:r>
          </a:p>
          <a:p>
            <a:r>
              <a:rPr lang="en-US" baseline="0" dirty="0" smtClean="0"/>
              <a:t>If the root page must be split, then it becomes a member of a new intermediate page and a new root level is put above the old root / new intermediate level.  There’s a slide later on this.</a:t>
            </a:r>
            <a:endParaRPr lang="en-US" dirty="0"/>
          </a:p>
        </p:txBody>
      </p:sp>
      <p:sp>
        <p:nvSpPr>
          <p:cNvPr id="4" name="Slide Number Placeholder 3"/>
          <p:cNvSpPr>
            <a:spLocks noGrp="1"/>
          </p:cNvSpPr>
          <p:nvPr>
            <p:ph type="sldNum" sz="quarter" idx="10"/>
          </p:nvPr>
        </p:nvSpPr>
        <p:spPr/>
        <p:txBody>
          <a:bodyPr/>
          <a:lstStyle/>
          <a:p>
            <a:fld id="{3C701661-4DE9-47F5-B558-EF10122B8200}" type="slidenum">
              <a:rPr lang="en-US" smtClean="0"/>
              <a:t>11</a:t>
            </a:fld>
            <a:endParaRPr lang="en-US"/>
          </a:p>
        </p:txBody>
      </p:sp>
    </p:spTree>
    <p:extLst>
      <p:ext uri="{BB962C8B-B14F-4D97-AF65-F5344CB8AC3E}">
        <p14:creationId xmlns:p14="http://schemas.microsoft.com/office/powerpoint/2010/main" val="16441234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we talk about how SQL</a:t>
            </a:r>
            <a:r>
              <a:rPr lang="en-US" baseline="0" dirty="0" smtClean="0"/>
              <a:t> Server navigates through the clustered index.  Look for Clustered ID #2 and navigate to that using the drawing pen from the root through to the leaf page highlighting the use of the intermediate level and slot array.</a:t>
            </a:r>
            <a:endParaRPr lang="en-US" dirty="0"/>
          </a:p>
        </p:txBody>
      </p:sp>
      <p:sp>
        <p:nvSpPr>
          <p:cNvPr id="4" name="Slide Number Placeholder 3"/>
          <p:cNvSpPr>
            <a:spLocks noGrp="1"/>
          </p:cNvSpPr>
          <p:nvPr>
            <p:ph type="sldNum" sz="quarter" idx="10"/>
          </p:nvPr>
        </p:nvSpPr>
        <p:spPr/>
        <p:txBody>
          <a:bodyPr/>
          <a:lstStyle/>
          <a:p>
            <a:fld id="{3C701661-4DE9-47F5-B558-EF10122B8200}" type="slidenum">
              <a:rPr lang="en-US" smtClean="0"/>
              <a:t>12</a:t>
            </a:fld>
            <a:endParaRPr lang="en-US"/>
          </a:p>
        </p:txBody>
      </p:sp>
    </p:spTree>
    <p:extLst>
      <p:ext uri="{BB962C8B-B14F-4D97-AF65-F5344CB8AC3E}">
        <p14:creationId xmlns:p14="http://schemas.microsoft.com/office/powerpoint/2010/main" val="2188199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Talk very briefly about this page,</a:t>
            </a:r>
            <a:r>
              <a:rPr lang="en-US" baseline="0" dirty="0" smtClean="0"/>
              <a:t> then move to the next page where we talk about each level.</a:t>
            </a:r>
            <a:endParaRPr lang="en-US" dirty="0"/>
          </a:p>
        </p:txBody>
      </p:sp>
      <p:sp>
        <p:nvSpPr>
          <p:cNvPr id="4" name="Slide Number Placeholder 3"/>
          <p:cNvSpPr>
            <a:spLocks noGrp="1"/>
          </p:cNvSpPr>
          <p:nvPr>
            <p:ph type="sldNum" sz="quarter" idx="10"/>
          </p:nvPr>
        </p:nvSpPr>
        <p:spPr/>
        <p:txBody>
          <a:bodyPr/>
          <a:lstStyle/>
          <a:p>
            <a:fld id="{3C701661-4DE9-47F5-B558-EF10122B8200}" type="slidenum">
              <a:rPr lang="en-US" smtClean="0"/>
              <a:t>15</a:t>
            </a:fld>
            <a:endParaRPr lang="en-US"/>
          </a:p>
        </p:txBody>
      </p:sp>
    </p:spTree>
    <p:extLst>
      <p:ext uri="{BB962C8B-B14F-4D97-AF65-F5344CB8AC3E}">
        <p14:creationId xmlns:p14="http://schemas.microsoft.com/office/powerpoint/2010/main" val="5146041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Notice that no reference is made to the slot</a:t>
            </a:r>
            <a:r>
              <a:rPr lang="en-US" baseline="0" dirty="0" smtClean="0"/>
              <a:t> id.  This isn’t needed at each row within this page contains a reference to the first row in the child pages.</a:t>
            </a:r>
          </a:p>
          <a:p>
            <a:r>
              <a:rPr lang="en-US" baseline="0" dirty="0" smtClean="0"/>
              <a:t>If the root page must be split, then it becomes a member of a new intermediate page and a new root level is put above the old root / new intermediate level.  There’s a slide later on this.</a:t>
            </a:r>
            <a:endParaRPr lang="en-US" dirty="0"/>
          </a:p>
        </p:txBody>
      </p:sp>
      <p:sp>
        <p:nvSpPr>
          <p:cNvPr id="4" name="Slide Number Placeholder 3"/>
          <p:cNvSpPr>
            <a:spLocks noGrp="1"/>
          </p:cNvSpPr>
          <p:nvPr>
            <p:ph type="sldNum" sz="quarter" idx="10"/>
          </p:nvPr>
        </p:nvSpPr>
        <p:spPr/>
        <p:txBody>
          <a:bodyPr/>
          <a:lstStyle/>
          <a:p>
            <a:fld id="{3C701661-4DE9-47F5-B558-EF10122B8200}" type="slidenum">
              <a:rPr lang="en-US" smtClean="0"/>
              <a:t>17</a:t>
            </a:fld>
            <a:endParaRPr lang="en-US"/>
          </a:p>
        </p:txBody>
      </p:sp>
    </p:spTree>
    <p:extLst>
      <p:ext uri="{BB962C8B-B14F-4D97-AF65-F5344CB8AC3E}">
        <p14:creationId xmlns:p14="http://schemas.microsoft.com/office/powerpoint/2010/main" val="16441234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we talk about how SQL</a:t>
            </a:r>
            <a:r>
              <a:rPr lang="en-US" baseline="0" dirty="0" smtClean="0"/>
              <a:t> Server navigates through the clustered index.  Look for me, and navigate to that using the drawing pen from the root through to the leaf page highlighting the use of the intermediate level and slot array.  </a:t>
            </a:r>
          </a:p>
          <a:p>
            <a:endParaRPr lang="en-US" baseline="0" dirty="0" smtClean="0"/>
          </a:p>
          <a:p>
            <a:r>
              <a:rPr lang="en-US" baseline="0" dirty="0" smtClean="0"/>
              <a:t>Once we know the clustered ID value from the Leaf level, we can switch to the clustered index to find the rest of the row (clustered index is back on the next slide</a:t>
            </a:r>
            <a:r>
              <a:rPr lang="en-US" baseline="0" dirty="0" smtClean="0"/>
              <a:t>).</a:t>
            </a:r>
          </a:p>
          <a:p>
            <a:endParaRPr lang="en-US" baseline="0" dirty="0" smtClean="0"/>
          </a:p>
          <a:p>
            <a:r>
              <a:rPr lang="en-US" baseline="0" dirty="0" smtClean="0"/>
              <a:t>Talk about the fact that if the clustering key is in the non-clustered index, the value isn’t duplicated which would be a waste of space</a:t>
            </a:r>
            <a:endParaRPr lang="en-US" dirty="0"/>
          </a:p>
        </p:txBody>
      </p:sp>
      <p:sp>
        <p:nvSpPr>
          <p:cNvPr id="4" name="Slide Number Placeholder 3"/>
          <p:cNvSpPr>
            <a:spLocks noGrp="1"/>
          </p:cNvSpPr>
          <p:nvPr>
            <p:ph type="sldNum" sz="quarter" idx="10"/>
          </p:nvPr>
        </p:nvSpPr>
        <p:spPr/>
        <p:txBody>
          <a:bodyPr/>
          <a:lstStyle/>
          <a:p>
            <a:fld id="{3C701661-4DE9-47F5-B558-EF10122B8200}" type="slidenum">
              <a:rPr lang="en-US" smtClean="0"/>
              <a:t>18</a:t>
            </a:fld>
            <a:endParaRPr lang="en-US"/>
          </a:p>
        </p:txBody>
      </p:sp>
    </p:spTree>
    <p:extLst>
      <p:ext uri="{BB962C8B-B14F-4D97-AF65-F5344CB8AC3E}">
        <p14:creationId xmlns:p14="http://schemas.microsoft.com/office/powerpoint/2010/main" val="2188199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701661-4DE9-47F5-B558-EF10122B8200}" type="slidenum">
              <a:rPr lang="en-US" smtClean="0"/>
              <a:t>19</a:t>
            </a:fld>
            <a:endParaRPr lang="en-US"/>
          </a:p>
        </p:txBody>
      </p:sp>
    </p:spTree>
    <p:extLst>
      <p:ext uri="{BB962C8B-B14F-4D97-AF65-F5344CB8AC3E}">
        <p14:creationId xmlns:p14="http://schemas.microsoft.com/office/powerpoint/2010/main" val="218819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6/22/2011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6/22/2011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6/22/2011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6/22/2011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Indexing Internals</a:t>
            </a:r>
            <a:endParaRPr lang="en-US" dirty="0"/>
          </a:p>
        </p:txBody>
      </p:sp>
      <p:sp>
        <p:nvSpPr>
          <p:cNvPr id="3" name="Subtitle 2"/>
          <p:cNvSpPr>
            <a:spLocks noGrp="1"/>
          </p:cNvSpPr>
          <p:nvPr>
            <p:ph type="subTitle" idx="1"/>
          </p:nvPr>
        </p:nvSpPr>
        <p:spPr/>
        <p:txBody>
          <a:bodyPr>
            <a:normAutofit/>
          </a:bodyPr>
          <a:lstStyle/>
          <a:p>
            <a:r>
              <a:rPr lang="en-US" dirty="0"/>
              <a:t>Denny Cherry</a:t>
            </a:r>
          </a:p>
          <a:p>
            <a:r>
              <a:rPr lang="en-US" dirty="0" smtClean="0"/>
              <a:t>mrdenny@mrdenny.com</a:t>
            </a:r>
          </a:p>
          <a:p>
            <a:r>
              <a:rPr lang="en-US" dirty="0" smtClean="0"/>
              <a:t>twitter.com/</a:t>
            </a:r>
            <a:r>
              <a:rPr lang="en-US" dirty="0" err="1" smtClean="0"/>
              <a:t>mrdenny</a:t>
            </a:r>
            <a:endParaRPr lang="en-US" dirty="0" smtClean="0"/>
          </a:p>
        </p:txBody>
      </p:sp>
    </p:spTree>
    <p:extLst>
      <p:ext uri="{BB962C8B-B14F-4D97-AF65-F5344CB8AC3E}">
        <p14:creationId xmlns:p14="http://schemas.microsoft.com/office/powerpoint/2010/main" val="35626441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Row Overhead?</a:t>
            </a:r>
            <a:endParaRPr lang="en-US" dirty="0"/>
          </a:p>
        </p:txBody>
      </p:sp>
      <p:sp>
        <p:nvSpPr>
          <p:cNvPr id="3" name="Content Placeholder 2"/>
          <p:cNvSpPr>
            <a:spLocks noGrp="1"/>
          </p:cNvSpPr>
          <p:nvPr>
            <p:ph idx="1"/>
          </p:nvPr>
        </p:nvSpPr>
        <p:spPr/>
        <p:txBody>
          <a:bodyPr/>
          <a:lstStyle/>
          <a:p>
            <a:r>
              <a:rPr lang="en-US" dirty="0" smtClean="0"/>
              <a:t>1 Byte by default</a:t>
            </a:r>
          </a:p>
          <a:p>
            <a:r>
              <a:rPr lang="en-US" dirty="0" smtClean="0"/>
              <a:t>Nulls?</a:t>
            </a:r>
          </a:p>
          <a:p>
            <a:r>
              <a:rPr lang="en-US" dirty="0" smtClean="0"/>
              <a:t>Variable Width Data Types?</a:t>
            </a:r>
          </a:p>
          <a:p>
            <a:endParaRPr lang="en-US" dirty="0"/>
          </a:p>
        </p:txBody>
      </p:sp>
    </p:spTree>
    <p:extLst>
      <p:ext uri="{BB962C8B-B14F-4D97-AF65-F5344CB8AC3E}">
        <p14:creationId xmlns:p14="http://schemas.microsoft.com/office/powerpoint/2010/main" val="561580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Clustered Index Root Page</a:t>
            </a:r>
            <a:endParaRPr lang="en-US" dirty="0"/>
          </a:p>
        </p:txBody>
      </p:sp>
      <p:sp>
        <p:nvSpPr>
          <p:cNvPr id="3" name="Content Placeholder 2"/>
          <p:cNvSpPr>
            <a:spLocks noGrp="1"/>
          </p:cNvSpPr>
          <p:nvPr>
            <p:ph idx="1"/>
          </p:nvPr>
        </p:nvSpPr>
        <p:spPr/>
        <p:txBody>
          <a:bodyPr/>
          <a:lstStyle/>
          <a:p>
            <a:r>
              <a:rPr lang="en-US" dirty="0" smtClean="0"/>
              <a:t>Only a single root page can exist</a:t>
            </a:r>
          </a:p>
          <a:p>
            <a:r>
              <a:rPr lang="en-US" dirty="0" smtClean="0"/>
              <a:t>Contains one row, for each page below it</a:t>
            </a:r>
          </a:p>
          <a:p>
            <a:r>
              <a:rPr lang="en-US" dirty="0" smtClean="0"/>
              <a:t>Each row contains…</a:t>
            </a:r>
          </a:p>
          <a:p>
            <a:pPr lvl="1"/>
            <a:r>
              <a:rPr lang="en-US" dirty="0" smtClean="0"/>
              <a:t>Clustered Key Value</a:t>
            </a:r>
          </a:p>
          <a:p>
            <a:pPr lvl="1"/>
            <a:r>
              <a:rPr lang="en-US" dirty="0" smtClean="0"/>
              <a:t>File Id (2 bytes)</a:t>
            </a:r>
          </a:p>
          <a:p>
            <a:pPr lvl="1"/>
            <a:r>
              <a:rPr lang="en-US" dirty="0" smtClean="0"/>
              <a:t>Page Id (4 bytes)</a:t>
            </a:r>
          </a:p>
          <a:p>
            <a:pPr lvl="1"/>
            <a:r>
              <a:rPr lang="en-US" dirty="0" smtClean="0"/>
              <a:t>Row Overhead (At least one byte)</a:t>
            </a:r>
          </a:p>
        </p:txBody>
      </p:sp>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1092" y="38100"/>
            <a:ext cx="187624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90446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Navigating The Clustered Index</a:t>
            </a:r>
            <a:endParaRPr lang="en-US" dirty="0"/>
          </a:p>
        </p:txBody>
      </p:sp>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853931"/>
            <a:ext cx="6477000" cy="5004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42521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Splitting the Root Page</a:t>
            </a:r>
            <a:endParaRPr lang="en-US" dirty="0"/>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 y="2667000"/>
            <a:ext cx="4413659" cy="3409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9491" y="2590800"/>
            <a:ext cx="4401423"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60169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Uniqueifier</a:t>
            </a:r>
            <a:r>
              <a:rPr lang="en-US" dirty="0" smtClean="0"/>
              <a:t> … </a:t>
            </a:r>
            <a:endParaRPr lang="en-US" dirty="0"/>
          </a:p>
        </p:txBody>
      </p:sp>
      <p:sp>
        <p:nvSpPr>
          <p:cNvPr id="3" name="Content Placeholder 2"/>
          <p:cNvSpPr>
            <a:spLocks noGrp="1"/>
          </p:cNvSpPr>
          <p:nvPr>
            <p:ph idx="1"/>
          </p:nvPr>
        </p:nvSpPr>
        <p:spPr/>
        <p:txBody>
          <a:bodyPr/>
          <a:lstStyle/>
          <a:p>
            <a:r>
              <a:rPr lang="en-US" dirty="0" smtClean="0"/>
              <a:t>Non-Unique clustered indexes have an extra column called the </a:t>
            </a:r>
            <a:r>
              <a:rPr lang="en-US" dirty="0" err="1" smtClean="0"/>
              <a:t>uniqueifier</a:t>
            </a:r>
            <a:r>
              <a:rPr lang="en-US" dirty="0" smtClean="0"/>
              <a:t> which ensures that values within the index are unique. </a:t>
            </a:r>
          </a:p>
          <a:p>
            <a:r>
              <a:rPr lang="en-US" dirty="0" err="1" smtClean="0"/>
              <a:t>Uniqueifier</a:t>
            </a:r>
            <a:r>
              <a:rPr lang="en-US" dirty="0" smtClean="0"/>
              <a:t> is only used for rows which are not unique.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044267864"/>
              </p:ext>
            </p:extLst>
          </p:nvPr>
        </p:nvGraphicFramePr>
        <p:xfrm>
          <a:off x="3352800" y="3733800"/>
          <a:ext cx="2133600" cy="2895596"/>
        </p:xfrm>
        <a:graphic>
          <a:graphicData uri="http://schemas.openxmlformats.org/drawingml/2006/table">
            <a:tbl>
              <a:tblPr>
                <a:tableStyleId>{5C22544A-7EE6-4342-B048-85BDC9FD1C3A}</a:tableStyleId>
              </a:tblPr>
              <a:tblGrid>
                <a:gridCol w="1066800"/>
                <a:gridCol w="1066800"/>
              </a:tblGrid>
              <a:tr h="263236">
                <a:tc>
                  <a:txBody>
                    <a:bodyPr/>
                    <a:lstStyle/>
                    <a:p>
                      <a:pPr algn="ctr" fontAlgn="b"/>
                      <a:r>
                        <a:rPr lang="en-US" sz="1100" u="none" strike="noStrike" dirty="0" err="1">
                          <a:effectLst/>
                        </a:rPr>
                        <a:t>EmpId</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err="1">
                          <a:effectLst/>
                        </a:rPr>
                        <a:t>Uniqufier</a:t>
                      </a:r>
                      <a:endParaRPr lang="en-US" sz="1100" b="0" i="0" u="none" strike="noStrike" dirty="0">
                        <a:solidFill>
                          <a:srgbClr val="000000"/>
                        </a:solidFill>
                        <a:effectLst/>
                        <a:latin typeface="Calibri"/>
                      </a:endParaRPr>
                    </a:p>
                  </a:txBody>
                  <a:tcPr marL="9525" marR="9525" marT="9525" marB="0" anchor="b"/>
                </a:tc>
              </a:tr>
              <a:tr h="263236">
                <a:tc>
                  <a:txBody>
                    <a:bodyPr/>
                    <a:lstStyle/>
                    <a:p>
                      <a:pPr algn="ctr" fontAlgn="b"/>
                      <a:r>
                        <a:rPr lang="en-US" sz="1100" u="none" strike="noStrike">
                          <a:effectLst/>
                        </a:rPr>
                        <a:t>1</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r>
              <a:tr h="263236">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r>
              <a:tr h="263236">
                <a:tc>
                  <a:txBody>
                    <a:bodyPr/>
                    <a:lstStyle/>
                    <a:p>
                      <a:pPr algn="ctr" fontAlgn="b"/>
                      <a:r>
                        <a:rPr lang="en-US" sz="1100" u="none" strike="noStrike">
                          <a:effectLst/>
                        </a:rPr>
                        <a:t>3</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r>
              <a:tr h="263236">
                <a:tc>
                  <a:txBody>
                    <a:bodyPr/>
                    <a:lstStyle/>
                    <a:p>
                      <a:pPr algn="ctr" fontAlgn="b"/>
                      <a:r>
                        <a:rPr lang="en-US" sz="1100" u="none" strike="noStrike">
                          <a:effectLst/>
                        </a:rPr>
                        <a:t>4</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0</a:t>
                      </a:r>
                      <a:endParaRPr lang="en-US" sz="1100" b="0" i="0" u="none" strike="noStrike">
                        <a:solidFill>
                          <a:srgbClr val="000000"/>
                        </a:solidFill>
                        <a:effectLst/>
                        <a:latin typeface="Calibri"/>
                      </a:endParaRPr>
                    </a:p>
                  </a:txBody>
                  <a:tcPr marL="9525" marR="9525" marT="9525" marB="0" anchor="b"/>
                </a:tc>
              </a:tr>
              <a:tr h="263236">
                <a:tc>
                  <a:txBody>
                    <a:bodyPr/>
                    <a:lstStyle/>
                    <a:p>
                      <a:pPr algn="ctr" fontAlgn="b"/>
                      <a:r>
                        <a:rPr lang="en-US" sz="1100" u="none" strike="noStrike">
                          <a:effectLst/>
                        </a:rPr>
                        <a:t>4</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1</a:t>
                      </a:r>
                      <a:endParaRPr lang="en-US" sz="1100" b="0" i="0" u="none" strike="noStrike">
                        <a:solidFill>
                          <a:srgbClr val="000000"/>
                        </a:solidFill>
                        <a:effectLst/>
                        <a:latin typeface="Calibri"/>
                      </a:endParaRPr>
                    </a:p>
                  </a:txBody>
                  <a:tcPr marL="9525" marR="9525" marT="9525" marB="0" anchor="b"/>
                </a:tc>
              </a:tr>
              <a:tr h="263236">
                <a:tc>
                  <a:txBody>
                    <a:bodyPr/>
                    <a:lstStyle/>
                    <a:p>
                      <a:pPr algn="ctr" fontAlgn="b"/>
                      <a:r>
                        <a:rPr lang="en-US" sz="1100" u="none" strike="noStrike">
                          <a:effectLst/>
                        </a:rPr>
                        <a:t>5</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r>
              <a:tr h="263236">
                <a:tc>
                  <a:txBody>
                    <a:bodyPr/>
                    <a:lstStyle/>
                    <a:p>
                      <a:pPr algn="ctr" fontAlgn="b"/>
                      <a:r>
                        <a:rPr lang="en-US" sz="1100" u="none" strike="noStrike">
                          <a:effectLst/>
                        </a:rPr>
                        <a:t>6</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tc>
              </a:tr>
              <a:tr h="263236">
                <a:tc>
                  <a:txBody>
                    <a:bodyPr/>
                    <a:lstStyle/>
                    <a:p>
                      <a:pPr algn="ctr" fontAlgn="b"/>
                      <a:r>
                        <a:rPr lang="en-US" sz="1100" u="none" strike="noStrike">
                          <a:effectLst/>
                        </a:rPr>
                        <a:t>7</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0</a:t>
                      </a:r>
                      <a:endParaRPr lang="en-US" sz="1100" b="0" i="0" u="none" strike="noStrike" dirty="0">
                        <a:solidFill>
                          <a:srgbClr val="000000"/>
                        </a:solidFill>
                        <a:effectLst/>
                        <a:latin typeface="Calibri"/>
                      </a:endParaRPr>
                    </a:p>
                  </a:txBody>
                  <a:tcPr marL="9525" marR="9525" marT="9525" marB="0" anchor="b"/>
                </a:tc>
              </a:tr>
              <a:tr h="263236">
                <a:tc>
                  <a:txBody>
                    <a:bodyPr/>
                    <a:lstStyle/>
                    <a:p>
                      <a:pPr algn="ctr" fontAlgn="b"/>
                      <a:r>
                        <a:rPr lang="en-US" sz="1100" u="none" strike="noStrike">
                          <a:effectLst/>
                        </a:rPr>
                        <a:t>7</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1</a:t>
                      </a:r>
                      <a:endParaRPr lang="en-US" sz="1100" b="0" i="0" u="none" strike="noStrike" dirty="0">
                        <a:solidFill>
                          <a:srgbClr val="000000"/>
                        </a:solidFill>
                        <a:effectLst/>
                        <a:latin typeface="Calibri"/>
                      </a:endParaRPr>
                    </a:p>
                  </a:txBody>
                  <a:tcPr marL="9525" marR="9525" marT="9525" marB="0" anchor="b"/>
                </a:tc>
              </a:tr>
              <a:tr h="263236">
                <a:tc>
                  <a:txBody>
                    <a:bodyPr/>
                    <a:lstStyle/>
                    <a:p>
                      <a:pPr algn="ctr" fontAlgn="b"/>
                      <a:r>
                        <a:rPr lang="en-US" sz="1100" u="none" strike="noStrike">
                          <a:effectLst/>
                        </a:rPr>
                        <a:t>8</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3583744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Non-Clustered Index</a:t>
            </a:r>
            <a:endParaRPr lang="en-US" dirty="0"/>
          </a:p>
        </p:txBody>
      </p:sp>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1924050"/>
            <a:ext cx="7786524" cy="432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64912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Nonclustered</a:t>
            </a:r>
            <a:r>
              <a:rPr lang="en-US" dirty="0" smtClean="0"/>
              <a:t> Index Intermediate Page</a:t>
            </a:r>
            <a:endParaRPr lang="en-US" dirty="0"/>
          </a:p>
        </p:txBody>
      </p:sp>
      <p:sp>
        <p:nvSpPr>
          <p:cNvPr id="3" name="Content Placeholder 2"/>
          <p:cNvSpPr>
            <a:spLocks noGrp="1"/>
          </p:cNvSpPr>
          <p:nvPr>
            <p:ph idx="1"/>
          </p:nvPr>
        </p:nvSpPr>
        <p:spPr/>
        <p:txBody>
          <a:bodyPr>
            <a:normAutofit/>
          </a:bodyPr>
          <a:lstStyle/>
          <a:p>
            <a:r>
              <a:rPr lang="en-US" dirty="0" smtClean="0"/>
              <a:t>Contains one row for every row in the table</a:t>
            </a:r>
          </a:p>
          <a:p>
            <a:r>
              <a:rPr lang="en-US" dirty="0" smtClean="0"/>
              <a:t>Contains indexed value and clustered index </a:t>
            </a:r>
            <a:r>
              <a:rPr lang="en-US" dirty="0" smtClean="0"/>
              <a:t>key or RID</a:t>
            </a:r>
            <a:endParaRPr lang="en-US" dirty="0" smtClean="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3355392"/>
            <a:ext cx="2695575" cy="3007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705573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NonClustered</a:t>
            </a:r>
            <a:r>
              <a:rPr lang="en-US" dirty="0" smtClean="0"/>
              <a:t> Index Root Page</a:t>
            </a:r>
            <a:endParaRPr lang="en-US" dirty="0"/>
          </a:p>
        </p:txBody>
      </p:sp>
      <p:sp>
        <p:nvSpPr>
          <p:cNvPr id="3" name="Content Placeholder 2"/>
          <p:cNvSpPr>
            <a:spLocks noGrp="1"/>
          </p:cNvSpPr>
          <p:nvPr>
            <p:ph idx="1"/>
          </p:nvPr>
        </p:nvSpPr>
        <p:spPr/>
        <p:txBody>
          <a:bodyPr/>
          <a:lstStyle/>
          <a:p>
            <a:r>
              <a:rPr lang="en-US" dirty="0" smtClean="0"/>
              <a:t>Only a single root page can exist</a:t>
            </a:r>
          </a:p>
          <a:p>
            <a:r>
              <a:rPr lang="en-US" dirty="0" smtClean="0"/>
              <a:t>Contains one row, for each page below it</a:t>
            </a:r>
          </a:p>
          <a:p>
            <a:r>
              <a:rPr lang="en-US" dirty="0" smtClean="0"/>
              <a:t>Each row contains…</a:t>
            </a:r>
          </a:p>
          <a:p>
            <a:pPr lvl="1"/>
            <a:r>
              <a:rPr lang="en-US" dirty="0" smtClean="0"/>
              <a:t>Indexed Key Value</a:t>
            </a:r>
          </a:p>
          <a:p>
            <a:pPr lvl="1"/>
            <a:r>
              <a:rPr lang="en-US" dirty="0" smtClean="0"/>
              <a:t>Clustered Key </a:t>
            </a:r>
            <a:r>
              <a:rPr lang="en-US" dirty="0" smtClean="0"/>
              <a:t>Value or RID </a:t>
            </a:r>
            <a:r>
              <a:rPr lang="en-US" dirty="0" smtClean="0"/>
              <a:t>(if index is not unique)</a:t>
            </a:r>
          </a:p>
          <a:p>
            <a:pPr lvl="1"/>
            <a:r>
              <a:rPr lang="en-US" dirty="0" smtClean="0"/>
              <a:t>File Id (2 bytes)</a:t>
            </a:r>
          </a:p>
          <a:p>
            <a:pPr lvl="1"/>
            <a:r>
              <a:rPr lang="en-US" dirty="0" smtClean="0"/>
              <a:t>Page Id (4 bytes)</a:t>
            </a:r>
          </a:p>
          <a:p>
            <a:pPr lvl="1"/>
            <a:r>
              <a:rPr lang="en-US" dirty="0" smtClean="0"/>
              <a:t>Row Overhead (At least one byte)</a:t>
            </a:r>
          </a:p>
        </p:txBody>
      </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02644" y="4276725"/>
            <a:ext cx="3317532" cy="2505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83112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Navigating The </a:t>
            </a:r>
            <a:r>
              <a:rPr lang="en-US" dirty="0" err="1" smtClean="0"/>
              <a:t>NonClustered</a:t>
            </a:r>
            <a:r>
              <a:rPr lang="en-US" dirty="0" smtClean="0"/>
              <a:t> Index</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2321442"/>
            <a:ext cx="7006156" cy="3890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421212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Navigating The Clustered Index</a:t>
            </a:r>
            <a:endParaRPr lang="en-US" dirty="0"/>
          </a:p>
        </p:txBody>
      </p:sp>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853931"/>
            <a:ext cx="6477000" cy="5004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355649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Me</a:t>
            </a:r>
            <a:endParaRPr lang="en-US" dirty="0"/>
          </a:p>
        </p:txBody>
      </p:sp>
      <p:sp>
        <p:nvSpPr>
          <p:cNvPr id="3" name="Content Placeholder 2"/>
          <p:cNvSpPr>
            <a:spLocks noGrp="1"/>
          </p:cNvSpPr>
          <p:nvPr>
            <p:ph idx="1"/>
          </p:nvPr>
        </p:nvSpPr>
        <p:spPr/>
        <p:txBody>
          <a:bodyPr/>
          <a:lstStyle/>
          <a:p>
            <a:r>
              <a:rPr lang="en-US" dirty="0" smtClean="0"/>
              <a:t>Author or Coauthor of 4 books</a:t>
            </a:r>
          </a:p>
          <a:p>
            <a:r>
              <a:rPr lang="en-US" dirty="0" smtClean="0"/>
              <a:t>6+ SQL Mag articles</a:t>
            </a:r>
          </a:p>
          <a:p>
            <a:r>
              <a:rPr lang="en-US" dirty="0" smtClean="0"/>
              <a:t>Dozens of other articles</a:t>
            </a:r>
          </a:p>
          <a:p>
            <a:r>
              <a:rPr lang="en-US" dirty="0" smtClean="0"/>
              <a:t>Microsoft MVP since Oct 2008</a:t>
            </a:r>
          </a:p>
          <a:p>
            <a:r>
              <a:rPr lang="en-US" dirty="0" smtClean="0"/>
              <a:t>Microsoft Certified Master</a:t>
            </a:r>
          </a:p>
          <a:p>
            <a:r>
              <a:rPr lang="en-US" dirty="0" smtClean="0"/>
              <a:t>Founder of SQL Excursions</a:t>
            </a:r>
          </a:p>
          <a:p>
            <a:r>
              <a:rPr lang="en-US" dirty="0" smtClean="0"/>
              <a:t>Sr. DBA for Phreesia</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9DE6EB8-52AB-45EA-A660-3E1EBFA72987}" type="slidenum">
              <a:rPr lang="en-US" smtClean="0"/>
              <a:t>2</a:t>
            </a:fld>
            <a:endParaRPr lang="en-US"/>
          </a:p>
        </p:txBody>
      </p:sp>
      <p:pic>
        <p:nvPicPr>
          <p:cNvPr id="1026" name="Picture 2" descr="C:\Users\dcherry\Pictures\MVP_Horizontal_FullColo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5791201"/>
            <a:ext cx="1619250" cy="6572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dcherry\Pictures\MCM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5791200"/>
            <a:ext cx="2574132" cy="65722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55680" y="2235532"/>
            <a:ext cx="2306560" cy="28498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81801" y="3070337"/>
            <a:ext cx="2325624" cy="2859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51005" y="1192038"/>
            <a:ext cx="2316091" cy="2859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906833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B-Tree Sizes</a:t>
            </a:r>
            <a:endParaRPr lang="en-US" dirty="0"/>
          </a:p>
        </p:txBody>
      </p:sp>
      <p:sp>
        <p:nvSpPr>
          <p:cNvPr id="3" name="Content Placeholder 2"/>
          <p:cNvSpPr>
            <a:spLocks noGrp="1"/>
          </p:cNvSpPr>
          <p:nvPr>
            <p:ph idx="1"/>
          </p:nvPr>
        </p:nvSpPr>
        <p:spPr/>
        <p:txBody>
          <a:bodyPr/>
          <a:lstStyle/>
          <a:p>
            <a:r>
              <a:rPr lang="en-US" dirty="0"/>
              <a:t>Each B-Tree page can store info about X child pages…</a:t>
            </a:r>
          </a:p>
          <a:p>
            <a:pPr lvl="1"/>
            <a:r>
              <a:rPr lang="en-US" dirty="0"/>
              <a:t>INT = 8096/13 bytes = 622 pages</a:t>
            </a:r>
          </a:p>
          <a:p>
            <a:pPr lvl="1"/>
            <a:r>
              <a:rPr lang="en-US" dirty="0"/>
              <a:t>BIGINT = 8096/17 bytes = 476 pages</a:t>
            </a:r>
          </a:p>
          <a:p>
            <a:pPr lvl="1"/>
            <a:r>
              <a:rPr lang="en-US" dirty="0"/>
              <a:t>GUID = 8096/25 bytes = 323 pages</a:t>
            </a:r>
          </a:p>
          <a:p>
            <a:endParaRPr lang="en-US" dirty="0"/>
          </a:p>
        </p:txBody>
      </p:sp>
    </p:spTree>
    <p:extLst>
      <p:ext uri="{BB962C8B-B14F-4D97-AF65-F5344CB8AC3E}">
        <p14:creationId xmlns:p14="http://schemas.microsoft.com/office/powerpoint/2010/main" val="22285115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Index Size</a:t>
            </a:r>
            <a:endParaRPr lang="en-US" dirty="0"/>
          </a:p>
        </p:txBody>
      </p:sp>
      <p:sp>
        <p:nvSpPr>
          <p:cNvPr id="3" name="Content Placeholder 2"/>
          <p:cNvSpPr>
            <a:spLocks noGrp="1"/>
          </p:cNvSpPr>
          <p:nvPr>
            <p:ph idx="1"/>
          </p:nvPr>
        </p:nvSpPr>
        <p:spPr/>
        <p:txBody>
          <a:bodyPr/>
          <a:lstStyle/>
          <a:p>
            <a:r>
              <a:rPr lang="en-US" dirty="0"/>
              <a:t>Root Level = 1 page</a:t>
            </a:r>
          </a:p>
          <a:p>
            <a:r>
              <a:rPr lang="en-US" dirty="0"/>
              <a:t>Intermediate Level = 7 pages</a:t>
            </a:r>
          </a:p>
          <a:p>
            <a:r>
              <a:rPr lang="en-US" dirty="0"/>
              <a:t>Data Pages = 11233 pages</a:t>
            </a:r>
          </a:p>
          <a:p>
            <a:endParaRPr lang="en-US" dirty="0"/>
          </a:p>
          <a:p>
            <a:r>
              <a:rPr lang="en-US" dirty="0"/>
              <a:t>Another page level requires 7,650,600 data pages for a fourth level</a:t>
            </a:r>
          </a:p>
          <a:p>
            <a:endParaRPr lang="en-US" dirty="0"/>
          </a:p>
        </p:txBody>
      </p:sp>
    </p:spTree>
    <p:extLst>
      <p:ext uri="{BB962C8B-B14F-4D97-AF65-F5344CB8AC3E}">
        <p14:creationId xmlns:p14="http://schemas.microsoft.com/office/powerpoint/2010/main" val="19875126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0"/>
            <a:ext cx="7851648" cy="990600"/>
          </a:xfrm>
        </p:spPr>
        <p:txBody>
          <a:bodyPr/>
          <a:lstStyle/>
          <a:p>
            <a:r>
              <a:rPr lang="en-US" dirty="0" smtClean="0"/>
              <a:t>Denny Cherry</a:t>
            </a:r>
            <a:endParaRPr lang="en-US" dirty="0"/>
          </a:p>
        </p:txBody>
      </p:sp>
      <p:sp>
        <p:nvSpPr>
          <p:cNvPr id="3" name="Subtitle 2"/>
          <p:cNvSpPr>
            <a:spLocks noGrp="1"/>
          </p:cNvSpPr>
          <p:nvPr>
            <p:ph type="subTitle" idx="1"/>
          </p:nvPr>
        </p:nvSpPr>
        <p:spPr>
          <a:xfrm>
            <a:off x="533400" y="3657600"/>
            <a:ext cx="7854696" cy="1191064"/>
          </a:xfrm>
        </p:spPr>
        <p:txBody>
          <a:bodyPr/>
          <a:lstStyle/>
          <a:p>
            <a:r>
              <a:rPr lang="en-US" dirty="0" smtClean="0"/>
              <a:t>mrdenny@mrdenny.com</a:t>
            </a:r>
          </a:p>
          <a:p>
            <a:r>
              <a:rPr lang="en-US" dirty="0" smtClean="0"/>
              <a:t>http://itke.techtarget.com/sql-server</a:t>
            </a:r>
            <a:endParaRPr lang="en-US" dirty="0"/>
          </a:p>
        </p:txBody>
      </p:sp>
      <p:sp>
        <p:nvSpPr>
          <p:cNvPr id="4" name="TextBox 3"/>
          <p:cNvSpPr txBox="1"/>
          <p:nvPr/>
        </p:nvSpPr>
        <p:spPr>
          <a:xfrm>
            <a:off x="0" y="6096000"/>
            <a:ext cx="9144000" cy="369332"/>
          </a:xfrm>
          <a:prstGeom prst="rect">
            <a:avLst/>
          </a:prstGeom>
          <a:noFill/>
        </p:spPr>
        <p:txBody>
          <a:bodyPr wrap="square" rtlCol="0">
            <a:spAutoFit/>
          </a:bodyPr>
          <a:lstStyle/>
          <a:p>
            <a:pPr algn="ctr"/>
            <a:r>
              <a:rPr lang="en-US" dirty="0" smtClean="0"/>
              <a:t>Please fill out the survey at http://speakerrate.com/mrdenny.</a:t>
            </a:r>
            <a:endParaRPr lang="en-US" dirty="0"/>
          </a:p>
        </p:txBody>
      </p:sp>
    </p:spTree>
    <p:extLst>
      <p:ext uri="{BB962C8B-B14F-4D97-AF65-F5344CB8AC3E}">
        <p14:creationId xmlns:p14="http://schemas.microsoft.com/office/powerpoint/2010/main" val="427970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we’ll be covering…</a:t>
            </a:r>
            <a:endParaRPr lang="en-US" dirty="0"/>
          </a:p>
        </p:txBody>
      </p:sp>
      <p:sp>
        <p:nvSpPr>
          <p:cNvPr id="3" name="Content Placeholder 2"/>
          <p:cNvSpPr>
            <a:spLocks noGrp="1"/>
          </p:cNvSpPr>
          <p:nvPr>
            <p:ph idx="1"/>
          </p:nvPr>
        </p:nvSpPr>
        <p:spPr/>
        <p:txBody>
          <a:bodyPr/>
          <a:lstStyle/>
          <a:p>
            <a:r>
              <a:rPr lang="en-US" dirty="0" smtClean="0"/>
              <a:t>Clustered Indexes</a:t>
            </a:r>
          </a:p>
          <a:p>
            <a:r>
              <a:rPr lang="en-US" dirty="0" smtClean="0"/>
              <a:t>Non-Clustered Indexes</a:t>
            </a:r>
          </a:p>
          <a:p>
            <a:pPr lvl="1"/>
            <a:r>
              <a:rPr lang="en-US" dirty="0" smtClean="0"/>
              <a:t>Filtered Indexes</a:t>
            </a:r>
          </a:p>
        </p:txBody>
      </p:sp>
    </p:spTree>
    <p:extLst>
      <p:ext uri="{BB962C8B-B14F-4D97-AF65-F5344CB8AC3E}">
        <p14:creationId xmlns:p14="http://schemas.microsoft.com/office/powerpoint/2010/main" val="354662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won’t be covering…</a:t>
            </a:r>
            <a:endParaRPr lang="en-US" dirty="0"/>
          </a:p>
        </p:txBody>
      </p:sp>
      <p:sp>
        <p:nvSpPr>
          <p:cNvPr id="3" name="Content Placeholder 2"/>
          <p:cNvSpPr>
            <a:spLocks noGrp="1"/>
          </p:cNvSpPr>
          <p:nvPr>
            <p:ph idx="1"/>
          </p:nvPr>
        </p:nvSpPr>
        <p:spPr/>
        <p:txBody>
          <a:bodyPr/>
          <a:lstStyle/>
          <a:p>
            <a:r>
              <a:rPr lang="en-US" dirty="0" err="1" smtClean="0"/>
              <a:t>Spacial</a:t>
            </a:r>
            <a:r>
              <a:rPr lang="en-US" dirty="0" smtClean="0"/>
              <a:t> Indexes</a:t>
            </a:r>
          </a:p>
          <a:p>
            <a:r>
              <a:rPr lang="en-US" dirty="0" smtClean="0"/>
              <a:t>Full Text Indexes</a:t>
            </a:r>
          </a:p>
          <a:p>
            <a:r>
              <a:rPr lang="en-US" dirty="0" smtClean="0"/>
              <a:t>Compressed Indexes</a:t>
            </a:r>
          </a:p>
          <a:p>
            <a:endParaRPr lang="en-US" dirty="0"/>
          </a:p>
        </p:txBody>
      </p:sp>
    </p:spTree>
    <p:extLst>
      <p:ext uri="{BB962C8B-B14F-4D97-AF65-F5344CB8AC3E}">
        <p14:creationId xmlns:p14="http://schemas.microsoft.com/office/powerpoint/2010/main" val="16323926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Structures…</a:t>
            </a:r>
            <a:endParaRPr lang="en-US" dirty="0"/>
          </a:p>
        </p:txBody>
      </p:sp>
      <p:sp>
        <p:nvSpPr>
          <p:cNvPr id="3" name="Content Placeholder 2"/>
          <p:cNvSpPr>
            <a:spLocks noGrp="1"/>
          </p:cNvSpPr>
          <p:nvPr>
            <p:ph idx="1"/>
          </p:nvPr>
        </p:nvSpPr>
        <p:spPr/>
        <p:txBody>
          <a:bodyPr/>
          <a:lstStyle/>
          <a:p>
            <a:r>
              <a:rPr lang="en-US" dirty="0" smtClean="0"/>
              <a:t>Indexes are made up of B-Trees which make the index navigable</a:t>
            </a:r>
          </a:p>
          <a:p>
            <a:r>
              <a:rPr lang="en-US" dirty="0" smtClean="0"/>
              <a:t>Indexes are almost always made up of at least two data pages.</a:t>
            </a:r>
          </a:p>
          <a:p>
            <a:pPr lvl="1"/>
            <a:r>
              <a:rPr lang="en-US" dirty="0" smtClean="0"/>
              <a:t>A Root Page</a:t>
            </a:r>
          </a:p>
          <a:p>
            <a:pPr lvl="1"/>
            <a:r>
              <a:rPr lang="en-US" dirty="0" smtClean="0"/>
              <a:t>A Leaf Page</a:t>
            </a:r>
          </a:p>
          <a:p>
            <a:pPr lvl="1"/>
            <a:r>
              <a:rPr lang="en-US" dirty="0" smtClean="0"/>
              <a:t>Clustered Indexes also have Data Pages</a:t>
            </a:r>
          </a:p>
          <a:p>
            <a:r>
              <a:rPr lang="en-US" dirty="0" smtClean="0"/>
              <a:t>Lets look at some pretty pictures…</a:t>
            </a:r>
          </a:p>
          <a:p>
            <a:endParaRPr lang="en-US" dirty="0" smtClean="0"/>
          </a:p>
        </p:txBody>
      </p:sp>
    </p:spTree>
    <p:extLst>
      <p:ext uri="{BB962C8B-B14F-4D97-AF65-F5344CB8AC3E}">
        <p14:creationId xmlns:p14="http://schemas.microsoft.com/office/powerpoint/2010/main" val="630916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Clustered Index</a:t>
            </a:r>
            <a:endParaRPr lang="en-US" dirty="0"/>
          </a:p>
        </p:txBody>
      </p:sp>
      <p:pic>
        <p:nvPicPr>
          <p:cNvPr id="20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736188"/>
            <a:ext cx="6629400" cy="5121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81351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Clustered Index Data Page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Contains one row for every row in the table</a:t>
            </a:r>
          </a:p>
          <a:p>
            <a:r>
              <a:rPr lang="en-US" dirty="0" smtClean="0"/>
              <a:t>Contains all in row data</a:t>
            </a:r>
          </a:p>
          <a:p>
            <a:r>
              <a:rPr lang="en-US" dirty="0" smtClean="0"/>
              <a:t>Contains pointers to out of row data</a:t>
            </a:r>
          </a:p>
          <a:p>
            <a:pPr lvl="1"/>
            <a:r>
              <a:rPr lang="en-US" dirty="0" smtClean="0"/>
              <a:t>TEXT</a:t>
            </a:r>
          </a:p>
          <a:p>
            <a:pPr lvl="1"/>
            <a:r>
              <a:rPr lang="en-US" dirty="0" smtClean="0"/>
              <a:t>NTEXT</a:t>
            </a:r>
          </a:p>
          <a:p>
            <a:pPr lvl="1"/>
            <a:r>
              <a:rPr lang="en-US" dirty="0" smtClean="0"/>
              <a:t>IMAGE</a:t>
            </a:r>
          </a:p>
          <a:p>
            <a:r>
              <a:rPr lang="en-US" dirty="0" smtClean="0"/>
              <a:t>Contains pointers to overflow data</a:t>
            </a:r>
          </a:p>
          <a:p>
            <a:pPr lvl="1"/>
            <a:r>
              <a:rPr lang="en-US" dirty="0" smtClean="0"/>
              <a:t>XML</a:t>
            </a:r>
          </a:p>
          <a:p>
            <a:pPr lvl="1"/>
            <a:r>
              <a:rPr lang="en-US" dirty="0" smtClean="0"/>
              <a:t>VARCHAR(MAX)</a:t>
            </a:r>
          </a:p>
          <a:p>
            <a:pPr lvl="1"/>
            <a:r>
              <a:rPr lang="en-US" dirty="0" smtClean="0"/>
              <a:t>NVARCHAR(MAX)</a:t>
            </a:r>
          </a:p>
          <a:p>
            <a:pPr lvl="1"/>
            <a:r>
              <a:rPr lang="en-US" dirty="0" smtClean="0"/>
              <a:t>VARBINARY(MAX)</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8999" y="228600"/>
            <a:ext cx="1895475" cy="1431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85280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Slot Array</a:t>
            </a:r>
            <a:endParaRPr lang="en-US" dirty="0"/>
          </a:p>
        </p:txBody>
      </p:sp>
      <p:sp>
        <p:nvSpPr>
          <p:cNvPr id="3" name="Content Placeholder 2"/>
          <p:cNvSpPr>
            <a:spLocks noGrp="1"/>
          </p:cNvSpPr>
          <p:nvPr>
            <p:ph idx="1"/>
          </p:nvPr>
        </p:nvSpPr>
        <p:spPr/>
        <p:txBody>
          <a:bodyPr>
            <a:normAutofit/>
          </a:bodyPr>
          <a:lstStyle/>
          <a:p>
            <a:r>
              <a:rPr lang="en-US" dirty="0" smtClean="0"/>
              <a:t>Shows what row within the page each row occupies</a:t>
            </a:r>
          </a:p>
          <a:p>
            <a:r>
              <a:rPr lang="en-US" dirty="0" smtClean="0"/>
              <a:t>Contains the Clustered Index value and row id only</a:t>
            </a:r>
          </a:p>
          <a:p>
            <a:endParaRPr lang="en-US"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6125" y="14287"/>
            <a:ext cx="2028825" cy="191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35657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Clustered Index Intermediate Levels</a:t>
            </a:r>
            <a:endParaRPr lang="en-US" dirty="0"/>
          </a:p>
        </p:txBody>
      </p:sp>
      <p:sp>
        <p:nvSpPr>
          <p:cNvPr id="3" name="Content Placeholder 2"/>
          <p:cNvSpPr>
            <a:spLocks noGrp="1"/>
          </p:cNvSpPr>
          <p:nvPr>
            <p:ph idx="1"/>
          </p:nvPr>
        </p:nvSpPr>
        <p:spPr/>
        <p:txBody>
          <a:bodyPr/>
          <a:lstStyle/>
          <a:p>
            <a:r>
              <a:rPr lang="en-US" dirty="0" smtClean="0"/>
              <a:t>Contains one row, for each page below it</a:t>
            </a:r>
          </a:p>
          <a:p>
            <a:r>
              <a:rPr lang="en-US" dirty="0" smtClean="0"/>
              <a:t>Each row contains…</a:t>
            </a:r>
          </a:p>
          <a:p>
            <a:pPr lvl="1"/>
            <a:r>
              <a:rPr lang="en-US" dirty="0" smtClean="0"/>
              <a:t>Clustered Key Value</a:t>
            </a:r>
          </a:p>
          <a:p>
            <a:pPr lvl="1"/>
            <a:r>
              <a:rPr lang="en-US" dirty="0" smtClean="0"/>
              <a:t>File Id (2 bytes)</a:t>
            </a:r>
          </a:p>
          <a:p>
            <a:pPr lvl="1"/>
            <a:r>
              <a:rPr lang="en-US" dirty="0" smtClean="0"/>
              <a:t>Page Id (4 bytes)</a:t>
            </a:r>
          </a:p>
          <a:p>
            <a:pPr lvl="1"/>
            <a:r>
              <a:rPr lang="en-US" dirty="0" smtClean="0"/>
              <a:t>Row Overhead (At least one byte)</a:t>
            </a:r>
          </a:p>
        </p:txBody>
      </p:sp>
      <p:pic>
        <p:nvPicPr>
          <p:cNvPr id="51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52399"/>
            <a:ext cx="1504950" cy="2124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486349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474</TotalTime>
  <Words>910</Words>
  <Application>Microsoft Office PowerPoint</Application>
  <PresentationFormat>On-screen Show (4:3)</PresentationFormat>
  <Paragraphs>144</Paragraphs>
  <Slides>22</Slides>
  <Notes>10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Flow</vt:lpstr>
      <vt:lpstr>Indexing Internals</vt:lpstr>
      <vt:lpstr>About Me</vt:lpstr>
      <vt:lpstr>What we’ll be covering…</vt:lpstr>
      <vt:lpstr>What we won’t be covering…</vt:lpstr>
      <vt:lpstr>Structures…</vt:lpstr>
      <vt:lpstr>Clustered Index</vt:lpstr>
      <vt:lpstr>Clustered Index Data Page</vt:lpstr>
      <vt:lpstr>Slot Array</vt:lpstr>
      <vt:lpstr>Clustered Index Intermediate Levels</vt:lpstr>
      <vt:lpstr>Row Overhead?</vt:lpstr>
      <vt:lpstr>Clustered Index Root Page</vt:lpstr>
      <vt:lpstr>Navigating The Clustered Index</vt:lpstr>
      <vt:lpstr>Splitting the Root Page</vt:lpstr>
      <vt:lpstr>Uniqueifier … </vt:lpstr>
      <vt:lpstr>Non-Clustered Index</vt:lpstr>
      <vt:lpstr>Nonclustered Index Intermediate Page</vt:lpstr>
      <vt:lpstr>NonClustered Index Root Page</vt:lpstr>
      <vt:lpstr>Navigating The NonClustered Index</vt:lpstr>
      <vt:lpstr>Navigating The Clustered Index</vt:lpstr>
      <vt:lpstr>B-Tree Sizes</vt:lpstr>
      <vt:lpstr>Sample Index Size</vt:lpstr>
      <vt:lpstr>Denny Cherry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Exploring the DAC and everyone’s favorite feature the DACPAC</dc:title>
  <dc:creator>dcherry</dc:creator>
  <cp:lastModifiedBy>Denny Cherry</cp:lastModifiedBy>
  <cp:revision>72</cp:revision>
  <dcterms:created xsi:type="dcterms:W3CDTF">2006-08-16T00:00:00Z</dcterms:created>
  <dcterms:modified xsi:type="dcterms:W3CDTF">2011-06-23T06:27:44Z</dcterms:modified>
</cp:coreProperties>
</file>